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78" r:id="rId3"/>
    <p:sldId id="256" r:id="rId4"/>
    <p:sldId id="257" r:id="rId5"/>
    <p:sldId id="258" r:id="rId6"/>
    <p:sldId id="259" r:id="rId7"/>
    <p:sldId id="260" r:id="rId8"/>
    <p:sldId id="263" r:id="rId9"/>
    <p:sldId id="261" r:id="rId10"/>
    <p:sldId id="262" r:id="rId11"/>
    <p:sldId id="280" r:id="rId12"/>
    <p:sldId id="27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9200" autoAdjust="0"/>
  </p:normalViewPr>
  <p:slideViewPr>
    <p:cSldViewPr>
      <p:cViewPr>
        <p:scale>
          <a:sx n="77" d="100"/>
          <a:sy n="77" d="100"/>
        </p:scale>
        <p:origin x="-3336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91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99B4-E5E9-4BA0-8C65-32B600135A7B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B207-4A53-4F4B-B21F-5E361FE70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99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485516-AE56-4F28-944A-3096625F61D4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4DAF12-DB77-4C4D-9083-2E37348BC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Explain what the Employee web is used for and explain features</a:t>
            </a:r>
          </a:p>
          <a:p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Next I would like to review how to login to the Employee Web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AF12-DB77-4C4D-9083-2E37348BC4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4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New form we are working on will link the Absence system with Subfinder.  </a:t>
            </a:r>
            <a:endParaRPr lang="en-US" sz="14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400" dirty="0" smtClean="0"/>
              <a:t>You can initiate an absence on either system and it will push the data to the  other system.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AF12-DB77-4C4D-9083-2E37348BC4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5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There is one additional call out.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400" dirty="0" smtClean="0"/>
              <a:t>Employee ID – 5 digit employee number.  Can be found on your paystub.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400" dirty="0" smtClean="0"/>
              <a:t>Password  - last name the first time you log in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AF12-DB77-4C4D-9083-2E37348BC4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One additional call out.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400" dirty="0" smtClean="0"/>
              <a:t>Password Recovery link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400" dirty="0" smtClean="0"/>
              <a:t>Set Password Recovery question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AF12-DB77-4C4D-9083-2E37348BC4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8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There are two additional call outs.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400" dirty="0" smtClean="0"/>
              <a:t>Online forms button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400" dirty="0" smtClean="0"/>
              <a:t>Signature Information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400" dirty="0" smtClean="0"/>
              <a:t>Online form storage.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AF12-DB77-4C4D-9083-2E37348BC4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Three additional call outs.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Signature Pin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If you do not remember your pin number you can change it here as well as setup a new pin. 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The help desk will be unable to provide you with your pin number because we cannot see it.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Signature Image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Manager information. 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If you have two managers you work with pick the primary manager here.  When submitting a form you will be able to override the manager and select a different one.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Email.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AF12-DB77-4C4D-9083-2E37348BC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3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There is one additional call out.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400" dirty="0" smtClean="0"/>
              <a:t>Discuss the forms page tabs.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400" dirty="0" smtClean="0"/>
              <a:t>My Forms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400" dirty="0" smtClean="0"/>
              <a:t>Staff Forms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400" dirty="0" smtClean="0"/>
              <a:t>Waiting For me  </a:t>
            </a:r>
          </a:p>
          <a:p>
            <a:pPr marL="1543050" lvl="3" indent="-171450">
              <a:buFont typeface="Arial" pitchFamily="34" charset="0"/>
              <a:buChar char="•"/>
            </a:pPr>
            <a:r>
              <a:rPr lang="en-US" sz="1400" dirty="0" smtClean="0"/>
              <a:t>If someone has requested assistance from you to complete a form the form will show up in the tab “Waiting for me”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400" dirty="0" smtClean="0"/>
              <a:t>Create Form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AF12-DB77-4C4D-9083-2E37348BC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1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One additional call out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Create New form tab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2012-13 Work Day calendar.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Additional online forms include Per Diem Request, Travel Authorization and Expense Claim.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e just added the APD form that will allow you to setup Direct deposit of your payroll check.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AF12-DB77-4C4D-9083-2E37348BC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6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AF12-DB77-4C4D-9083-2E37348BC4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0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AF12-DB77-4C4D-9083-2E37348BC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1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4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8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58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1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7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1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6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6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10F7B1-230D-40F6-93CF-DF350C13A89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8CCB1D-BB07-40CB-A824-72D4B7ABD3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web.kings.k12.ca.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u="sng" dirty="0" smtClean="0"/>
              <a:t>Employee Web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Employee Web is a self service web portal for employees that is accessible from anywhere on the Internet.</a:t>
            </a:r>
          </a:p>
          <a:p>
            <a:r>
              <a:rPr lang="en-US" dirty="0" smtClean="0"/>
              <a:t>Features include:</a:t>
            </a:r>
          </a:p>
          <a:p>
            <a:pPr lvl="1"/>
            <a:r>
              <a:rPr lang="en-US" dirty="0" smtClean="0"/>
              <a:t>View and update employee contact information</a:t>
            </a:r>
          </a:p>
          <a:p>
            <a:pPr lvl="1"/>
            <a:r>
              <a:rPr lang="en-US" dirty="0" smtClean="0"/>
              <a:t>View pay stubs</a:t>
            </a:r>
          </a:p>
          <a:p>
            <a:pPr lvl="1"/>
            <a:r>
              <a:rPr lang="en-US" dirty="0" smtClean="0"/>
              <a:t>Hypothetical Payroll Calculator</a:t>
            </a:r>
          </a:p>
          <a:p>
            <a:pPr lvl="1"/>
            <a:r>
              <a:rPr lang="en-US" dirty="0" smtClean="0"/>
              <a:t>Online forms</a:t>
            </a:r>
          </a:p>
          <a:p>
            <a:r>
              <a:rPr lang="en-US" dirty="0" smtClean="0"/>
              <a:t>Access </a:t>
            </a:r>
            <a:r>
              <a:rPr lang="en-US" dirty="0"/>
              <a:t>the employee web at: </a:t>
            </a:r>
            <a:r>
              <a:rPr lang="en-US" i="1" dirty="0">
                <a:solidFill>
                  <a:schemeClr val="accent1"/>
                </a:solidFill>
                <a:hlinkClick r:id="rId3"/>
              </a:rPr>
              <a:t>https://employeeweb.kings.k12.ca.us</a:t>
            </a:r>
            <a:r>
              <a:rPr lang="en-US" i="1" dirty="0" smtClean="0">
                <a:solidFill>
                  <a:schemeClr val="accent1"/>
                </a:solidFill>
                <a:hlinkClick r:id="rId3"/>
              </a:rPr>
              <a:t>/</a:t>
            </a:r>
            <a:endParaRPr lang="en-US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168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822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1752600" y="228600"/>
            <a:ext cx="3200400" cy="533400"/>
          </a:xfrm>
          <a:prstGeom prst="wedgeRoundRectCallout">
            <a:avLst>
              <a:gd name="adj1" fmla="val -40524"/>
              <a:gd name="adj2" fmla="val 81033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t" anchorCtr="0">
            <a:normAutofit fontScale="77500" lnSpcReduction="20000"/>
          </a:bodyPr>
          <a:lstStyle/>
          <a:p>
            <a:r>
              <a:rPr lang="en-US" b="1" dirty="0" smtClean="0">
                <a:latin typeface="+mj-lt"/>
              </a:rPr>
              <a:t>Workflow</a:t>
            </a:r>
            <a:r>
              <a:rPr lang="en-US" dirty="0" smtClean="0">
                <a:latin typeface="+mj-lt"/>
              </a:rPr>
              <a:t> Tab shows the current status of the form and the next step if any.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828800" y="2667000"/>
            <a:ext cx="4114800" cy="533400"/>
          </a:xfrm>
          <a:prstGeom prst="wedgeRoundRectCallout">
            <a:avLst>
              <a:gd name="adj1" fmla="val -20502"/>
              <a:gd name="adj2" fmla="val 83349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t" anchorCtr="0">
            <a:normAutofit fontScale="85000" lnSpcReduction="20000"/>
          </a:bodyPr>
          <a:lstStyle/>
          <a:p>
            <a:r>
              <a:rPr lang="en-US" b="1" dirty="0" smtClean="0">
                <a:latin typeface="+mj-lt"/>
              </a:rPr>
              <a:t>Comments</a:t>
            </a:r>
            <a:r>
              <a:rPr lang="en-US" dirty="0" smtClean="0">
                <a:latin typeface="+mj-lt"/>
              </a:rPr>
              <a:t> Tab will allow you to add additional comments or see existing comments for this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76062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381000"/>
            <a:ext cx="4572000" cy="533400"/>
          </a:xfrm>
          <a:prstGeom prst="wedgeRoundRectCallout">
            <a:avLst>
              <a:gd name="adj1" fmla="val -1914"/>
              <a:gd name="adj2" fmla="val 162114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t" anchorCtr="0">
            <a:normAutofit fontScale="77500" lnSpcReduction="20000"/>
          </a:bodyPr>
          <a:lstStyle/>
          <a:p>
            <a:r>
              <a:rPr lang="en-US" b="1" dirty="0" smtClean="0">
                <a:latin typeface="+mj-lt"/>
              </a:rPr>
              <a:t>Attachment</a:t>
            </a:r>
            <a:r>
              <a:rPr lang="en-US" dirty="0" smtClean="0">
                <a:latin typeface="+mj-lt"/>
              </a:rPr>
              <a:t> Tab will allow you to upload a document and view existing documents that are attached to current form.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76800" y="381000"/>
            <a:ext cx="3352800" cy="609600"/>
          </a:xfrm>
          <a:prstGeom prst="wedgeRoundRectCallout">
            <a:avLst>
              <a:gd name="adj1" fmla="val -77960"/>
              <a:gd name="adj2" fmla="val 135473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t" anchorCtr="0">
            <a:normAutofit fontScale="85000" lnSpcReduction="10000"/>
          </a:bodyPr>
          <a:lstStyle/>
          <a:p>
            <a:r>
              <a:rPr lang="en-US" b="1" dirty="0" smtClean="0">
                <a:latin typeface="+mj-lt"/>
              </a:rPr>
              <a:t>Instruction</a:t>
            </a:r>
            <a:r>
              <a:rPr lang="en-US" dirty="0" smtClean="0">
                <a:latin typeface="+mj-lt"/>
              </a:rPr>
              <a:t> Tab will have instructions for current form if available.</a:t>
            </a:r>
          </a:p>
        </p:txBody>
      </p:sp>
    </p:spTree>
    <p:extLst>
      <p:ext uri="{BB962C8B-B14F-4D97-AF65-F5344CB8AC3E}">
        <p14:creationId xmlns:p14="http://schemas.microsoft.com/office/powerpoint/2010/main" val="11105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2" y="152400"/>
            <a:ext cx="8874536" cy="655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6800"/>
            <a:ext cx="5191125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46" y="2063809"/>
            <a:ext cx="52006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5362575" cy="209316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86400" y="4495800"/>
            <a:ext cx="3305175" cy="1676400"/>
          </a:xfrm>
          <a:prstGeom prst="wedgeRoundRectCallout">
            <a:avLst>
              <a:gd name="adj1" fmla="val -112803"/>
              <a:gd name="adj2" fmla="val -33342"/>
              <a:gd name="adj3" fmla="val 16667"/>
            </a:avLst>
          </a:prstGeom>
          <a:solidFill>
            <a:schemeClr val="lt1"/>
          </a:solidFill>
          <a:ln w="15875" cap="flat" cmpd="sng">
            <a:round/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t" anchorCtr="0">
            <a:normAutofit/>
          </a:bodyPr>
          <a:lstStyle/>
          <a:p>
            <a:r>
              <a:rPr lang="en-US" sz="1900" b="1" dirty="0" smtClean="0">
                <a:latin typeface="+mj-lt"/>
              </a:rPr>
              <a:t>Password Recovery Set</a:t>
            </a:r>
          </a:p>
          <a:p>
            <a:r>
              <a:rPr lang="en-US" dirty="0" smtClean="0">
                <a:latin typeface="+mj-lt"/>
              </a:rPr>
              <a:t>The link to set or edit your recovery question and answer is located at the top of the employee information page.</a:t>
            </a:r>
          </a:p>
        </p:txBody>
      </p:sp>
    </p:spTree>
    <p:extLst>
      <p:ext uri="{BB962C8B-B14F-4D97-AF65-F5344CB8AC3E}">
        <p14:creationId xmlns:p14="http://schemas.microsoft.com/office/powerpoint/2010/main" val="15247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951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50324"/>
            <a:ext cx="4114800" cy="283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7" y="1186248"/>
            <a:ext cx="6602627" cy="2050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105400" y="3886200"/>
            <a:ext cx="3124200" cy="762000"/>
          </a:xfrm>
          <a:prstGeom prst="wedgeRoundRectCallout">
            <a:avLst>
              <a:gd name="adj1" fmla="val -43773"/>
              <a:gd name="adj2" fmla="val 106284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t" anchorCtr="0">
            <a:normAutofit/>
          </a:bodyPr>
          <a:lstStyle/>
          <a:p>
            <a:pPr algn="ctr"/>
            <a:r>
              <a:rPr lang="en-US" dirty="0" smtClean="0">
                <a:latin typeface="+mj-lt"/>
              </a:rPr>
              <a:t>Completed forms and new forms are available here.</a:t>
            </a:r>
          </a:p>
        </p:txBody>
      </p:sp>
    </p:spTree>
    <p:extLst>
      <p:ext uri="{BB962C8B-B14F-4D97-AF65-F5344CB8AC3E}">
        <p14:creationId xmlns:p14="http://schemas.microsoft.com/office/powerpoint/2010/main" val="172414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14400"/>
            <a:ext cx="59817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2057400"/>
            <a:ext cx="587692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24200"/>
            <a:ext cx="5676900" cy="2085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3352800"/>
            <a:ext cx="55911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4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44577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4067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871912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791200" y="4114800"/>
            <a:ext cx="2924947" cy="1066800"/>
          </a:xfrm>
          <a:prstGeom prst="wedgeRoundRectCallout">
            <a:avLst>
              <a:gd name="adj1" fmla="val 28330"/>
              <a:gd name="adj2" fmla="val -320806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t" anchorCtr="0">
            <a:normAutofit/>
          </a:bodyPr>
          <a:lstStyle/>
          <a:p>
            <a:r>
              <a:rPr lang="en-US" b="1" dirty="0" smtClean="0">
                <a:latin typeface="+mj-lt"/>
              </a:rPr>
              <a:t>Currently available forms can be found on the Create New Form tab.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752600" y="5334000"/>
            <a:ext cx="3962400" cy="609600"/>
          </a:xfrm>
          <a:prstGeom prst="wedgeRoundRectCallout">
            <a:avLst>
              <a:gd name="adj1" fmla="val -66675"/>
              <a:gd name="adj2" fmla="val -492906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1600" b="1" dirty="0" smtClean="0">
                <a:latin typeface="+mj-lt"/>
              </a:rPr>
              <a:t>Select APD Form to Add or Change your APD information</a:t>
            </a:r>
            <a:r>
              <a:rPr lang="en-US" sz="16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0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010400" y="1828800"/>
            <a:ext cx="1981200" cy="685800"/>
          </a:xfrm>
          <a:prstGeom prst="wedgeRoundRectCallout">
            <a:avLst>
              <a:gd name="adj1" fmla="val -77564"/>
              <a:gd name="adj2" fmla="val -4440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1600" b="1" dirty="0" smtClean="0">
                <a:latin typeface="+mj-lt"/>
              </a:rPr>
              <a:t>1) Select the type for this APD request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934200" y="2667000"/>
            <a:ext cx="1981200" cy="609600"/>
          </a:xfrm>
          <a:prstGeom prst="wedgeRoundRectCallout">
            <a:avLst>
              <a:gd name="adj1" fmla="val -78837"/>
              <a:gd name="adj2" fmla="val -817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1600" b="1" dirty="0" smtClean="0">
                <a:latin typeface="+mj-lt"/>
              </a:rPr>
              <a:t>2) Fill out Bank Information</a:t>
            </a:r>
            <a:endParaRPr lang="en-US" sz="1600" dirty="0" smtClean="0">
              <a:latin typeface="+mj-lt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010400" y="4876800"/>
            <a:ext cx="1981200" cy="914400"/>
          </a:xfrm>
          <a:prstGeom prst="wedgeRoundRectCallout">
            <a:avLst>
              <a:gd name="adj1" fmla="val -171145"/>
              <a:gd name="adj2" fmla="val -150049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1600" b="1" dirty="0" smtClean="0">
                <a:latin typeface="+mj-lt"/>
              </a:rPr>
              <a:t>3) Select Checking or savings</a:t>
            </a:r>
          </a:p>
        </p:txBody>
      </p:sp>
    </p:spTree>
    <p:extLst>
      <p:ext uri="{BB962C8B-B14F-4D97-AF65-F5344CB8AC3E}">
        <p14:creationId xmlns:p14="http://schemas.microsoft.com/office/powerpoint/2010/main" val="1292311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86296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486400" y="838200"/>
            <a:ext cx="3200400" cy="685800"/>
          </a:xfrm>
          <a:prstGeom prst="wedgeRoundRectCallout">
            <a:avLst>
              <a:gd name="adj1" fmla="val -197702"/>
              <a:gd name="adj2" fmla="val -76319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1600" dirty="0" smtClean="0">
                <a:latin typeface="+mj-lt"/>
              </a:rPr>
              <a:t>Use the </a:t>
            </a:r>
            <a:r>
              <a:rPr lang="en-US" sz="1600" b="1" dirty="0" smtClean="0">
                <a:latin typeface="+mj-lt"/>
              </a:rPr>
              <a:t>Form Action </a:t>
            </a:r>
            <a:r>
              <a:rPr lang="en-US" sz="1600" dirty="0" smtClean="0">
                <a:latin typeface="+mj-lt"/>
              </a:rPr>
              <a:t>tab in the toolbar to save or sign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the form.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867400" y="3429000"/>
            <a:ext cx="3200401" cy="609600"/>
          </a:xfrm>
          <a:prstGeom prst="wedgeRoundRectCallout">
            <a:avLst>
              <a:gd name="adj1" fmla="val -193706"/>
              <a:gd name="adj2" fmla="val 34519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1600" dirty="0" smtClean="0">
                <a:latin typeface="+mj-lt"/>
              </a:rPr>
              <a:t>Choose </a:t>
            </a:r>
            <a:r>
              <a:rPr lang="en-US" sz="1600" b="1" dirty="0" smtClean="0">
                <a:latin typeface="+mj-lt"/>
              </a:rPr>
              <a:t>Sign Form</a:t>
            </a:r>
            <a:r>
              <a:rPr lang="en-US" sz="1600" dirty="0" smtClean="0">
                <a:latin typeface="+mj-lt"/>
              </a:rPr>
              <a:t> from the list of form actions of the left.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867400" y="4419600"/>
            <a:ext cx="3091250" cy="967946"/>
          </a:xfrm>
          <a:prstGeom prst="wedgeRoundRectCallout">
            <a:avLst>
              <a:gd name="adj1" fmla="val -123510"/>
              <a:gd name="adj2" fmla="val 45855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1600" b="1" dirty="0" smtClean="0">
                <a:latin typeface="+mj-lt"/>
              </a:rPr>
              <a:t>Enter your pin </a:t>
            </a:r>
            <a:r>
              <a:rPr lang="en-US" sz="1600" dirty="0" smtClean="0">
                <a:latin typeface="+mj-lt"/>
              </a:rPr>
              <a:t>number, </a:t>
            </a:r>
            <a:r>
              <a:rPr lang="en-US" sz="1600" b="1" dirty="0" smtClean="0">
                <a:latin typeface="+mj-lt"/>
              </a:rPr>
              <a:t>check the signature agreemen</a:t>
            </a:r>
            <a:r>
              <a:rPr lang="en-US" sz="1600" dirty="0" smtClean="0">
                <a:latin typeface="+mj-lt"/>
              </a:rPr>
              <a:t>t and </a:t>
            </a:r>
            <a:r>
              <a:rPr lang="en-US" sz="1600" b="1" dirty="0" smtClean="0">
                <a:latin typeface="+mj-lt"/>
              </a:rPr>
              <a:t>click Sign and Submit</a:t>
            </a:r>
            <a:r>
              <a:rPr lang="en-US" sz="1600" dirty="0" smtClean="0">
                <a:latin typeface="+mj-lt"/>
              </a:rPr>
              <a:t> to electronically sign the APD Form.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638800" y="2286000"/>
            <a:ext cx="3200400" cy="685800"/>
          </a:xfrm>
          <a:prstGeom prst="wedgeRoundRectCallout">
            <a:avLst>
              <a:gd name="adj1" fmla="val -175350"/>
              <a:gd name="adj2" fmla="val -239174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t" anchorCtr="0">
            <a:normAutofit fontScale="77500" lnSpcReduction="20000"/>
          </a:bodyPr>
          <a:lstStyle/>
          <a:p>
            <a:r>
              <a:rPr lang="en-US" dirty="0" smtClean="0">
                <a:latin typeface="+mj-lt"/>
              </a:rPr>
              <a:t>Choose </a:t>
            </a:r>
            <a:r>
              <a:rPr lang="en-US" b="1" dirty="0" smtClean="0">
                <a:latin typeface="+mj-lt"/>
              </a:rPr>
              <a:t>Save Incomplete </a:t>
            </a:r>
            <a:r>
              <a:rPr lang="en-US" dirty="0" smtClean="0">
                <a:latin typeface="+mj-lt"/>
              </a:rPr>
              <a:t>then click on the Save without Signing Button to save form and complete at a later time.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" y="2743200"/>
            <a:ext cx="2971800" cy="762000"/>
          </a:xfrm>
          <a:prstGeom prst="wedgeRoundRectCallout">
            <a:avLst>
              <a:gd name="adj1" fmla="val 55674"/>
              <a:gd name="adj2" fmla="val 75474"/>
              <a:gd name="adj3" fmla="val 16667"/>
            </a:avLst>
          </a:prstGeom>
          <a:solidFill>
            <a:schemeClr val="lt1"/>
          </a:solidFill>
          <a:ln w="15875" cap="flat" cmpd="sng"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t" anchorCtr="0">
            <a:normAutofit fontScale="77500" lnSpcReduction="20000"/>
          </a:bodyPr>
          <a:lstStyle/>
          <a:p>
            <a:r>
              <a:rPr lang="en-US" dirty="0" smtClean="0">
                <a:latin typeface="+mj-lt"/>
              </a:rPr>
              <a:t>You Can add </a:t>
            </a:r>
            <a:r>
              <a:rPr lang="en-US" b="1" dirty="0" smtClean="0">
                <a:latin typeface="+mj-lt"/>
              </a:rPr>
              <a:t>comments</a:t>
            </a:r>
            <a:r>
              <a:rPr lang="en-US" dirty="0" smtClean="0">
                <a:latin typeface="+mj-lt"/>
              </a:rPr>
              <a:t> that can be viewed by the Payroll Department after form is signed and submitted.</a:t>
            </a:r>
          </a:p>
        </p:txBody>
      </p:sp>
    </p:spTree>
    <p:extLst>
      <p:ext uri="{BB962C8B-B14F-4D97-AF65-F5344CB8AC3E}">
        <p14:creationId xmlns:p14="http://schemas.microsoft.com/office/powerpoint/2010/main" val="2455881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/>
        </a:solidFill>
        <a:ln w="15875" cap="flat" cmpd="sng"/>
        <a:effectLst>
          <a:outerShdw dist="63500" dir="2700000" algn="tl" rotWithShape="0">
            <a:prstClr val="black">
              <a:alpha val="40000"/>
            </a:prstClr>
          </a:outerShdw>
        </a:effectLst>
      </a:spPr>
      <a:bodyPr numCol="1" rtlCol="0" anchor="t" anchorCtr="0">
        <a:normAutofit/>
      </a:bodyPr>
      <a:lstStyle>
        <a:defPPr>
          <a:defRPr dirty="0" smtClean="0">
            <a:latin typeface="+mj-lt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44170</TotalTime>
  <Words>593</Words>
  <Application>Microsoft Office PowerPoint</Application>
  <PresentationFormat>On-screen Show (4:3)</PresentationFormat>
  <Paragraphs>76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Flow</vt:lpstr>
      <vt:lpstr>Employee Web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chrisc</dc:creator>
  <cp:lastModifiedBy>ITAdmin</cp:lastModifiedBy>
  <cp:revision>156</cp:revision>
  <cp:lastPrinted>2013-08-05T20:22:11Z</cp:lastPrinted>
  <dcterms:created xsi:type="dcterms:W3CDTF">2011-07-25T18:11:47Z</dcterms:created>
  <dcterms:modified xsi:type="dcterms:W3CDTF">2016-08-19T19:07:27Z</dcterms:modified>
</cp:coreProperties>
</file>